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37" r:id="rId3"/>
    <p:sldId id="353" r:id="rId4"/>
    <p:sldId id="257" r:id="rId5"/>
    <p:sldId id="355" r:id="rId6"/>
    <p:sldId id="354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6" r:id="rId17"/>
    <p:sldId id="372" r:id="rId18"/>
    <p:sldId id="368" r:id="rId19"/>
    <p:sldId id="369" r:id="rId20"/>
    <p:sldId id="370" r:id="rId21"/>
    <p:sldId id="371" r:id="rId22"/>
    <p:sldId id="35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FF"/>
    <a:srgbClr val="FFFF00"/>
    <a:srgbClr val="00888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262" autoAdjust="0"/>
  </p:normalViewPr>
  <p:slideViewPr>
    <p:cSldViewPr snapToGrid="0">
      <p:cViewPr>
        <p:scale>
          <a:sx n="150" d="100"/>
          <a:sy n="150" d="100"/>
        </p:scale>
        <p:origin x="9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0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1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7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</a:t>
            </a:r>
            <a:r>
              <a:rPr lang="ko-KR" altLang="en-US" dirty="0"/>
              <a:t> </a:t>
            </a:r>
            <a:r>
              <a:rPr lang="en-US" altLang="ko-KR" dirty="0"/>
              <a:t>directory </a:t>
            </a:r>
            <a:r>
              <a:rPr lang="ko-KR" altLang="en-US" dirty="0"/>
              <a:t>안에 리소스 파일을 직접 저장하면 </a:t>
            </a:r>
            <a:r>
              <a:rPr lang="en-US" altLang="ko-KR" dirty="0"/>
              <a:t>compile error 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ko-KR" altLang="en-US" dirty="0"/>
              <a:t>리소스가 코드 외부에 있는 이유는 쉽게 교체하기 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6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95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27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9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샌드박스</a:t>
            </a:r>
            <a:r>
              <a:rPr lang="en-US" altLang="ko-KR" dirty="0"/>
              <a:t> (sandbox): </a:t>
            </a:r>
            <a:r>
              <a:rPr lang="ko-KR" altLang="en-US" dirty="0"/>
              <a:t>외부로부터 들어온 프로그램이 보호된 영역에서 동작해 시스템이 부정하게 조작되는 것을 막는 보안 형태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2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6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07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5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5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1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1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5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.vanderbilt.edu/~schmidt/android/android-4.0/out/target/common/docs/doc-comment-check/guide/topics/resources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resources/providing-resourc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Ch9 &amp; Ch10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그림판</a:t>
            </a:r>
            <a:r>
              <a:rPr lang="ko-KR" altLang="en-US" sz="1500" dirty="0"/>
              <a:t> 예제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4057366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87692B-BF90-778F-2957-3DB3AB7B3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91" y="1186008"/>
            <a:ext cx="3015666" cy="2662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BB5B8C-E1FB-7F22-F530-32FDA26CC7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/>
          <a:stretch/>
        </p:blipFill>
        <p:spPr>
          <a:xfrm>
            <a:off x="5207454" y="2686384"/>
            <a:ext cx="3322471" cy="3890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C6C646-3002-B117-5EA2-260F10CABE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1704316" y="2686384"/>
            <a:ext cx="3322472" cy="38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5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05334" y="688122"/>
            <a:ext cx="4145692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이미지를 불러오는 방법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리소스로 표시하는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프로젝트의 리소스로 추가하는 방법 </a:t>
            </a:r>
            <a:r>
              <a:rPr lang="en-US" altLang="ko-KR" sz="1000" dirty="0"/>
              <a:t>(/res/drawable)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R.drawable</a:t>
            </a:r>
            <a:r>
              <a:rPr lang="en-US" altLang="ko-KR" sz="1000" dirty="0"/>
              <a:t>.~~~ </a:t>
            </a:r>
            <a:r>
              <a:rPr lang="ko-KR" altLang="en-US" sz="1000" dirty="0"/>
              <a:t>으로 이미지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이미지 파일을 직접 읽는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이미지 파일 경로를 이용하여 비트맵을 읽어오는 방법</a:t>
            </a:r>
            <a:br>
              <a:rPr lang="en-US" altLang="ko-KR" sz="1000" dirty="0"/>
            </a:b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784078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316D67-680D-7465-F6D9-0A7ECB74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36" y="784078"/>
            <a:ext cx="3038814" cy="30149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A9F3FD-CC32-7648-ECE0-FE915B69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92" y="3854944"/>
            <a:ext cx="1417500" cy="2519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CA8AD3-3D6A-A27A-6C79-43F2B1F5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812" y="3906301"/>
            <a:ext cx="3742370" cy="23213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728684-6612-9AA4-8D53-CA0509703BAA}"/>
              </a:ext>
            </a:extLst>
          </p:cNvPr>
          <p:cNvSpPr txBox="1"/>
          <p:nvPr/>
        </p:nvSpPr>
        <p:spPr>
          <a:xfrm>
            <a:off x="305334" y="3906301"/>
            <a:ext cx="414569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Bitmap</a:t>
            </a:r>
            <a:r>
              <a:rPr lang="ko-KR" altLang="en-US" sz="1000" dirty="0"/>
              <a:t>의 확대 및 축소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Bitmap</a:t>
            </a:r>
            <a:r>
              <a:rPr lang="ko-KR" altLang="en-US" sz="1000" dirty="0"/>
              <a:t>의 변환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1583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11150" y="65893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911" y="1383529"/>
            <a:ext cx="141568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EE69D-CE73-9A05-5653-F499290BB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9710" y="1387164"/>
            <a:ext cx="1415593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A230E8-4F38-1C14-C42B-465AEB6DA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759" y="1383528"/>
            <a:ext cx="2610697" cy="54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1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드로워블</a:t>
            </a:r>
            <a:r>
              <a:rPr lang="ko-KR" altLang="en-US" sz="1500" dirty="0"/>
              <a:t> 애니메이션</a:t>
            </a:r>
            <a:r>
              <a:rPr lang="en-US" altLang="ko-KR" sz="1500" dirty="0"/>
              <a:t> (Drawable Animation)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31220" y="658933"/>
            <a:ext cx="519962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이미지가 순서대로 재생되어서 생성되는 전통적인 애니메이션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C0DBC9-48D3-E2EA-E3EB-E492E9E9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16" y="4124828"/>
            <a:ext cx="3593998" cy="2213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5B24FD-976F-DB56-E67D-A2A588339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116" y="1414012"/>
            <a:ext cx="3593999" cy="2519999"/>
          </a:xfrm>
          <a:prstGeom prst="rect">
            <a:avLst/>
          </a:prstGeom>
        </p:spPr>
      </p:pic>
      <p:pic>
        <p:nvPicPr>
          <p:cNvPr id="23" name="Screen_recording_20240518_190251">
            <a:hlinkClick r:id="" action="ppaction://media"/>
            <a:extLst>
              <a:ext uri="{FF2B5EF4-FFF2-40B4-BE49-F238E27FC236}">
                <a16:creationId xmlns:a16="http://schemas.microsoft.com/office/drawing/2014/main" id="{DFB5EFF5-0E27-F48D-8049-DDDEC2099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51425" y="1414012"/>
            <a:ext cx="2809355" cy="49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서피스</a:t>
            </a:r>
            <a:r>
              <a:rPr lang="ko-KR" altLang="en-US" sz="1500" dirty="0"/>
              <a:t>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SurfaceView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그리기 전용의 화면을 제공하는 </a:t>
            </a:r>
            <a:r>
              <a:rPr lang="en-US" altLang="ko-KR" sz="1000" dirty="0"/>
              <a:t>View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UI</a:t>
            </a:r>
            <a:r>
              <a:rPr lang="ko-KR" altLang="en-US" sz="1000" dirty="0"/>
              <a:t>와는 별도로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그림을 그릴 수 있는 화면을 제공하고자 제공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Screen_recording_20240519_214156">
            <a:hlinkClick r:id="" action="ppaction://media"/>
            <a:extLst>
              <a:ext uri="{FF2B5EF4-FFF2-40B4-BE49-F238E27FC236}">
                <a16:creationId xmlns:a16="http://schemas.microsoft.com/office/drawing/2014/main" id="{51CB5FB0-05F2-F2C4-4387-B6EB98284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1912" y="798699"/>
            <a:ext cx="2959088" cy="5260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2AAE1-C83A-9228-9CDF-0D71CE2B6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5"/>
          <a:stretch/>
        </p:blipFill>
        <p:spPr>
          <a:xfrm>
            <a:off x="195585" y="1465316"/>
            <a:ext cx="2391223" cy="42623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3CAAB9-0C2F-7513-077E-03FB0F83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929" y="1465317"/>
            <a:ext cx="2496252" cy="4752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C3DE36-7693-6098-6F2F-8D7E8B496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317" y="1465316"/>
            <a:ext cx="3013007" cy="47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장치 구성과 상관없이 </a:t>
            </a:r>
            <a:r>
              <a:rPr lang="ko-KR" altLang="en-US" sz="1000" dirty="0"/>
              <a:t>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특정한 장치 구성</a:t>
            </a:r>
            <a:r>
              <a:rPr lang="ko-KR" altLang="en-US" sz="1000" dirty="0"/>
              <a:t>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5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 </a:t>
            </a:r>
            <a:r>
              <a:rPr lang="ko-KR" altLang="en-US" sz="1200" dirty="0" err="1"/>
              <a:t>수식자</a:t>
            </a: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B8470-06B6-9048-C7BC-DC92B7CDFC77}"/>
              </a:ext>
            </a:extLst>
          </p:cNvPr>
          <p:cNvSpPr txBox="1"/>
          <p:nvPr/>
        </p:nvSpPr>
        <p:spPr>
          <a:xfrm>
            <a:off x="5732780" y="909174"/>
            <a:ext cx="5175250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fr</a:t>
            </a:r>
            <a:r>
              <a:rPr lang="en-US" altLang="ko-KR" sz="900" dirty="0"/>
              <a:t>-</a:t>
            </a:r>
            <a:r>
              <a:rPr lang="en-US" altLang="ko-KR" sz="900" dirty="0" err="1"/>
              <a:t>rCA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FAB32-6E34-EB1F-579F-184F14FCDEC7}"/>
              </a:ext>
            </a:extLst>
          </p:cNvPr>
          <p:cNvSpPr txBox="1"/>
          <p:nvPr/>
        </p:nvSpPr>
        <p:spPr>
          <a:xfrm>
            <a:off x="5732780" y="2489317"/>
            <a:ext cx="5175250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Locale = </a:t>
            </a:r>
            <a:r>
              <a:rPr lang="en-US" altLang="ko-KR" sz="900" dirty="0" err="1"/>
              <a:t>en</a:t>
            </a:r>
            <a:r>
              <a:rPr lang="en-US" altLang="ko-KR" sz="900" dirty="0"/>
              <a:t>-GB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orientation = port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pixel density = </a:t>
            </a:r>
            <a:r>
              <a:rPr lang="en-US" altLang="ko-KR" sz="900" dirty="0" err="1"/>
              <a:t>hdpi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Touchscreen type = notouch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Primary text input method = 12key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9CE39-0C1F-85AD-705D-39405BBFD546}"/>
              </a:ext>
            </a:extLst>
          </p:cNvPr>
          <p:cNvSpPr txBox="1"/>
          <p:nvPr/>
        </p:nvSpPr>
        <p:spPr>
          <a:xfrm>
            <a:off x="311150" y="4095009"/>
            <a:ext cx="517525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Resource</a:t>
            </a:r>
            <a:r>
              <a:rPr lang="ko-KR" altLang="en-US" sz="1000" dirty="0"/>
              <a:t> </a:t>
            </a:r>
            <a:r>
              <a:rPr lang="en-US" altLang="ko-KR" sz="1000" dirty="0"/>
              <a:t>ID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참조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모든 </a:t>
            </a:r>
            <a:r>
              <a:rPr lang="en-US" altLang="ko-KR" sz="1000" dirty="0"/>
              <a:t>resource ID</a:t>
            </a:r>
            <a:r>
              <a:rPr lang="ko-KR" altLang="en-US" sz="1000" dirty="0"/>
              <a:t>는 </a:t>
            </a:r>
            <a:r>
              <a:rPr lang="en-US" altLang="ko-KR" sz="1000" dirty="0"/>
              <a:t>R.java </a:t>
            </a:r>
            <a:r>
              <a:rPr lang="ko-KR" altLang="en-US" sz="1000" dirty="0"/>
              <a:t>파일에서 정의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8003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0391-C120-603D-7291-93934DA33586}"/>
              </a:ext>
            </a:extLst>
          </p:cNvPr>
          <p:cNvSpPr txBox="1"/>
          <p:nvPr/>
        </p:nvSpPr>
        <p:spPr>
          <a:xfrm>
            <a:off x="311150" y="746498"/>
            <a:ext cx="5175250" cy="514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코드에서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XML</a:t>
            </a:r>
            <a:r>
              <a:rPr lang="ko-KR" altLang="en-US" sz="1000" dirty="0"/>
              <a:t>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스타일 속성을 참조하는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플랫폼 제공 리소스 사용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CBDC6-C9F7-2EE8-D88A-A1A83010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4" y="1207412"/>
            <a:ext cx="2649864" cy="480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004D20-7E04-1B12-451C-29D0D831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44" y="2581061"/>
            <a:ext cx="2572109" cy="228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02123F-A851-F75D-570E-171528ABAE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7" t="55400" r="20461" b="30470"/>
          <a:stretch/>
        </p:blipFill>
        <p:spPr>
          <a:xfrm>
            <a:off x="390345" y="1928567"/>
            <a:ext cx="2572109" cy="1860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722EE8-4CD6-372C-4467-E5F22ED8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202" y="3550912"/>
            <a:ext cx="2232357" cy="9002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153A2A-9E1A-AE88-96D2-319A7CF82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585" y="3550912"/>
            <a:ext cx="2019516" cy="17577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D44472-3B45-39BD-73F7-4375D353F1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37" b="80463"/>
          <a:stretch/>
        </p:blipFill>
        <p:spPr>
          <a:xfrm>
            <a:off x="6719387" y="3550911"/>
            <a:ext cx="2189448" cy="58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8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테마 </a:t>
            </a:r>
            <a:r>
              <a:rPr lang="en-US" altLang="ko-KR" sz="1500" dirty="0"/>
              <a:t>(Theme)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3028394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앱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전체의 디자인</a:t>
            </a:r>
            <a:r>
              <a:rPr lang="ko-KR" altLang="en-US" sz="1000" dirty="0"/>
              <a:t>을 지정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테마 요소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색상 </a:t>
            </a:r>
            <a:r>
              <a:rPr lang="en-US" altLang="ko-KR" sz="1000" dirty="0"/>
              <a:t>(</a:t>
            </a:r>
            <a:r>
              <a:rPr lang="ko-KR" altLang="en-US" sz="1000" dirty="0"/>
              <a:t>버튼</a:t>
            </a:r>
            <a:r>
              <a:rPr lang="en-US" altLang="ko-KR" sz="1000" dirty="0"/>
              <a:t>, </a:t>
            </a:r>
            <a:r>
              <a:rPr lang="ko-KR" altLang="en-US" sz="1000" dirty="0"/>
              <a:t>텍스트</a:t>
            </a:r>
            <a:r>
              <a:rPr lang="en-US" altLang="ko-KR" sz="1000" dirty="0"/>
              <a:t>, </a:t>
            </a:r>
            <a:r>
              <a:rPr lang="ko-KR" altLang="en-US" sz="1000" dirty="0"/>
              <a:t>배경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글꼴 및 텍스트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레이아웃 및 스타일 속성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앱</a:t>
            </a:r>
            <a:r>
              <a:rPr lang="en-US" altLang="ko-KR" sz="1000" dirty="0"/>
              <a:t> </a:t>
            </a:r>
            <a:r>
              <a:rPr lang="ko-KR" altLang="en-US" sz="1000" dirty="0"/>
              <a:t>아이콘 및 </a:t>
            </a:r>
            <a:r>
              <a:rPr lang="ko-KR" altLang="en-US" sz="1000" dirty="0" err="1"/>
              <a:t>액션바</a:t>
            </a:r>
            <a:r>
              <a:rPr lang="ko-KR" altLang="en-US" sz="1000" dirty="0"/>
              <a:t> 디자인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다이얼로그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리소스에 대한 참조 </a:t>
            </a:r>
            <a:r>
              <a:rPr lang="en-US" altLang="ko-KR" sz="1000" dirty="0"/>
              <a:t>(Ex. </a:t>
            </a:r>
            <a:r>
              <a:rPr lang="ko-KR" altLang="en-US" sz="1000" dirty="0"/>
              <a:t>이미지 및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A087F-B423-0AD2-FF5D-28146D46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85" y="1374001"/>
            <a:ext cx="4397858" cy="1623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E75E79-D226-D084-7BEF-348F9D74F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585" y="3117403"/>
            <a:ext cx="1948273" cy="3463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7CA2BA-9C40-3A61-B596-82425B453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925" y="1374001"/>
            <a:ext cx="2343150" cy="520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B0F0D-455C-DAF4-EAE3-2C4B0A7C3E49}"/>
              </a:ext>
            </a:extLst>
          </p:cNvPr>
          <p:cNvSpPr txBox="1"/>
          <p:nvPr/>
        </p:nvSpPr>
        <p:spPr>
          <a:xfrm>
            <a:off x="8720138" y="3117403"/>
            <a:ext cx="3420506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colorPrimaryDark: </a:t>
            </a:r>
            <a:r>
              <a:rPr lang="ko-KR" altLang="en-US" sz="800" dirty="0"/>
              <a:t>앱의 상단 바 등의 어두운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colorPrimary: </a:t>
            </a:r>
            <a:r>
              <a:rPr lang="ko-KR" altLang="en-US" sz="800" dirty="0"/>
              <a:t>앱의 주요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android:textColorPrimary: </a:t>
            </a:r>
            <a:r>
              <a:rPr lang="ko-KR" altLang="en-US" sz="800" dirty="0"/>
              <a:t>기본 텍스트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colorAccent: </a:t>
            </a:r>
            <a:r>
              <a:rPr lang="ko-KR" altLang="en-US" sz="800" dirty="0"/>
              <a:t>강조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android:windowBackground: </a:t>
            </a:r>
            <a:r>
              <a:rPr lang="ko-KR" altLang="en-US" sz="800" dirty="0"/>
              <a:t>앱 창의 배경 색상</a:t>
            </a:r>
            <a:endParaRPr lang="en-US" altLang="ko-KR" sz="8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E9ED20-508B-C7C5-0069-204769F931B7}"/>
              </a:ext>
            </a:extLst>
          </p:cNvPr>
          <p:cNvCxnSpPr>
            <a:cxnSpLocks/>
          </p:cNvCxnSpPr>
          <p:nvPr/>
        </p:nvCxnSpPr>
        <p:spPr>
          <a:xfrm flipH="1" flipV="1">
            <a:off x="7683504" y="3175000"/>
            <a:ext cx="819150" cy="82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FC69CD2-A9AB-3D51-DD77-919CD517E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94" y="3980428"/>
            <a:ext cx="2922684" cy="260057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585F9FF-B383-32B9-5354-6CF9B824EE90}"/>
              </a:ext>
            </a:extLst>
          </p:cNvPr>
          <p:cNvCxnSpPr>
            <a:cxnSpLocks/>
          </p:cNvCxnSpPr>
          <p:nvPr/>
        </p:nvCxnSpPr>
        <p:spPr>
          <a:xfrm flipH="1">
            <a:off x="7688264" y="3454400"/>
            <a:ext cx="819150" cy="231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3926DB8-787D-416E-DEAD-D9DE1263AD22}"/>
              </a:ext>
            </a:extLst>
          </p:cNvPr>
          <p:cNvCxnSpPr>
            <a:cxnSpLocks/>
          </p:cNvCxnSpPr>
          <p:nvPr/>
        </p:nvCxnSpPr>
        <p:spPr>
          <a:xfrm flipH="1">
            <a:off x="7386638" y="3821094"/>
            <a:ext cx="1127918" cy="465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58E948F-FB62-363A-AB36-F13ABBCE0745}"/>
              </a:ext>
            </a:extLst>
          </p:cNvPr>
          <p:cNvCxnSpPr>
            <a:cxnSpLocks/>
          </p:cNvCxnSpPr>
          <p:nvPr/>
        </p:nvCxnSpPr>
        <p:spPr>
          <a:xfrm flipH="1">
            <a:off x="6636544" y="3640167"/>
            <a:ext cx="1878012" cy="265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E1A9E3-2ED9-837A-DB29-EE27B9387AD3}"/>
              </a:ext>
            </a:extLst>
          </p:cNvPr>
          <p:cNvCxnSpPr>
            <a:cxnSpLocks/>
          </p:cNvCxnSpPr>
          <p:nvPr/>
        </p:nvCxnSpPr>
        <p:spPr>
          <a:xfrm flipH="1">
            <a:off x="7992629" y="4009101"/>
            <a:ext cx="521927" cy="65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CFB770-9D84-9A58-73FE-B60CFC7649F5}"/>
              </a:ext>
            </a:extLst>
          </p:cNvPr>
          <p:cNvSpPr/>
          <p:nvPr/>
        </p:nvSpPr>
        <p:spPr>
          <a:xfrm>
            <a:off x="8608455" y="3205241"/>
            <a:ext cx="123825" cy="12382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B1D1AC-5C24-33FC-E299-08C525C38780}"/>
              </a:ext>
            </a:extLst>
          </p:cNvPr>
          <p:cNvSpPr/>
          <p:nvPr/>
        </p:nvSpPr>
        <p:spPr>
          <a:xfrm>
            <a:off x="8608455" y="3387103"/>
            <a:ext cx="123825" cy="123825"/>
          </a:xfrm>
          <a:prstGeom prst="rect">
            <a:avLst/>
          </a:prstGeom>
          <a:solidFill>
            <a:srgbClr val="00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E76ECD-9EB8-B782-15D4-CFFC2024EEFA}"/>
              </a:ext>
            </a:extLst>
          </p:cNvPr>
          <p:cNvSpPr/>
          <p:nvPr/>
        </p:nvSpPr>
        <p:spPr>
          <a:xfrm>
            <a:off x="8608455" y="3573728"/>
            <a:ext cx="123825" cy="1238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B036D6-1E2D-5B1E-42B0-C2C1502B5881}"/>
              </a:ext>
            </a:extLst>
          </p:cNvPr>
          <p:cNvSpPr/>
          <p:nvPr/>
        </p:nvSpPr>
        <p:spPr>
          <a:xfrm>
            <a:off x="8608455" y="3754193"/>
            <a:ext cx="123825" cy="123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D44A2B-D228-B95A-7B11-C0B31E92961C}"/>
              </a:ext>
            </a:extLst>
          </p:cNvPr>
          <p:cNvSpPr/>
          <p:nvPr/>
        </p:nvSpPr>
        <p:spPr>
          <a:xfrm>
            <a:off x="8608455" y="3944166"/>
            <a:ext cx="123825" cy="12382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A3C736-DEA7-89A2-4F90-036CCC7AF719}"/>
              </a:ext>
            </a:extLst>
          </p:cNvPr>
          <p:cNvSpPr/>
          <p:nvPr/>
        </p:nvSpPr>
        <p:spPr>
          <a:xfrm>
            <a:off x="719136" y="5214938"/>
            <a:ext cx="1681162" cy="1143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9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지역화 </a:t>
            </a:r>
            <a:r>
              <a:rPr lang="en-US" altLang="ko-KR" sz="1500" dirty="0"/>
              <a:t>(Localization)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문자열이나 통화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같은 여러가지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를 사용자가 있는 지역에 따라 변경하는 것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Localization</a:t>
            </a:r>
            <a:r>
              <a:rPr lang="ko-KR" altLang="en-US" sz="1000" dirty="0"/>
              <a:t>의 원칙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UI </a:t>
            </a:r>
            <a:r>
              <a:rPr lang="ko-KR" altLang="en-US" sz="1000" dirty="0"/>
              <a:t>모든 콘텐츠는 코드와 분리시켜서 리소스 파일에 둔다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UI</a:t>
            </a:r>
            <a:r>
              <a:rPr lang="ko-KR" altLang="en-US" sz="1000" dirty="0"/>
              <a:t>의 동작은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코드에서 이루어지게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ko-KR" altLang="en-US" sz="1000" dirty="0"/>
              <a:t>사용자가 지역에 따라 다른 방법으로 입력을 해야 한다면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코드를 이용하여서 처리</a:t>
            </a:r>
            <a:r>
              <a:rPr lang="en-US" altLang="ko-KR" sz="10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A9D25-09F4-02B9-55A9-EAAA4E12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63" y="2668072"/>
            <a:ext cx="3572374" cy="643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E9A9F9-001D-2989-2E93-5468EFBD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98" y="2668072"/>
            <a:ext cx="2740831" cy="643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B77482-3B26-35CD-6D28-5EE97737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463" y="3368214"/>
            <a:ext cx="1878806" cy="3340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9E0868-8456-D5E8-D1F1-C8C6ED59F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998" y="3368214"/>
            <a:ext cx="1878806" cy="334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80FF26-EF39-712B-2FC3-7E1003F6BE0E}"/>
              </a:ext>
            </a:extLst>
          </p:cNvPr>
          <p:cNvSpPr txBox="1"/>
          <p:nvPr/>
        </p:nvSpPr>
        <p:spPr>
          <a:xfrm>
            <a:off x="4535463" y="2414861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/strings.xml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6002-3DB9-EDF9-70AB-59858A3B4637}"/>
              </a:ext>
            </a:extLst>
          </p:cNvPr>
          <p:cNvSpPr txBox="1"/>
          <p:nvPr/>
        </p:nvSpPr>
        <p:spPr>
          <a:xfrm>
            <a:off x="8489998" y="2393638"/>
            <a:ext cx="128900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values-ko/strings.xml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6B644-4C92-F460-7B31-435D1FD73F4F}"/>
              </a:ext>
            </a:extLst>
          </p:cNvPr>
          <p:cNvSpPr txBox="1"/>
          <p:nvPr/>
        </p:nvSpPr>
        <p:spPr>
          <a:xfrm>
            <a:off x="65185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050DA8-3F0A-8B0B-5F96-013858FB28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6" t="34466" r="38372" b="5663"/>
          <a:stretch/>
        </p:blipFill>
        <p:spPr>
          <a:xfrm>
            <a:off x="311150" y="3363001"/>
            <a:ext cx="3111500" cy="25209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7654CE-9ED5-B63C-91AB-E57021076AF4}"/>
              </a:ext>
            </a:extLst>
          </p:cNvPr>
          <p:cNvSpPr txBox="1"/>
          <p:nvPr/>
        </p:nvSpPr>
        <p:spPr>
          <a:xfrm>
            <a:off x="104936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A5B972A-02E8-E25F-1206-A99EED6CD305}"/>
              </a:ext>
            </a:extLst>
          </p:cNvPr>
          <p:cNvCxnSpPr>
            <a:cxnSpLocks/>
          </p:cNvCxnSpPr>
          <p:nvPr/>
        </p:nvCxnSpPr>
        <p:spPr>
          <a:xfrm flipH="1">
            <a:off x="6200775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29F1B12-F438-F894-9FE0-A5B3FD3EF0E9}"/>
              </a:ext>
            </a:extLst>
          </p:cNvPr>
          <p:cNvCxnSpPr>
            <a:cxnSpLocks/>
          </p:cNvCxnSpPr>
          <p:nvPr/>
        </p:nvCxnSpPr>
        <p:spPr>
          <a:xfrm flipH="1">
            <a:off x="10168779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A80CD0-2FDE-3E80-71EA-E68973C80021}"/>
              </a:ext>
            </a:extLst>
          </p:cNvPr>
          <p:cNvSpPr/>
          <p:nvPr/>
        </p:nvSpPr>
        <p:spPr>
          <a:xfrm>
            <a:off x="617536" y="4439722"/>
            <a:ext cx="209391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7668B5-AFFE-40F2-619F-044342353F94}"/>
              </a:ext>
            </a:extLst>
          </p:cNvPr>
          <p:cNvSpPr/>
          <p:nvPr/>
        </p:nvSpPr>
        <p:spPr>
          <a:xfrm>
            <a:off x="617536" y="5676384"/>
            <a:ext cx="223996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4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Fragment LifeCycle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F5651D-B545-7E25-DDDC-F42273B5A676}"/>
              </a:ext>
            </a:extLst>
          </p:cNvPr>
          <p:cNvGrpSpPr/>
          <p:nvPr/>
        </p:nvGrpSpPr>
        <p:grpSpPr>
          <a:xfrm>
            <a:off x="419818" y="1417252"/>
            <a:ext cx="5766273" cy="2582636"/>
            <a:chOff x="419818" y="1417252"/>
            <a:chExt cx="5766273" cy="2582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0E1CC8-C387-A6AE-81A2-74C5C2DF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58"/>
            <a:stretch/>
          </p:blipFill>
          <p:spPr>
            <a:xfrm>
              <a:off x="419818" y="1417252"/>
              <a:ext cx="5766273" cy="1400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08B1E-50CB-6A12-0EC3-639AA2B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6" b="77080"/>
            <a:stretch/>
          </p:blipFill>
          <p:spPr>
            <a:xfrm>
              <a:off x="419818" y="1554191"/>
              <a:ext cx="5766273" cy="8183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6F15FE-5F95-7AA9-A2C8-AB6BC1AE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91"/>
            <a:stretch/>
          </p:blipFill>
          <p:spPr>
            <a:xfrm>
              <a:off x="419818" y="2509485"/>
              <a:ext cx="5766273" cy="14904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A4FBB0-5635-CD00-DEBA-DDFF1481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91" b="35867"/>
            <a:stretch/>
          </p:blipFill>
          <p:spPr>
            <a:xfrm>
              <a:off x="419818" y="2372546"/>
              <a:ext cx="5766273" cy="14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55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보안 </a:t>
            </a:r>
            <a:r>
              <a:rPr lang="en-US" altLang="ko-KR" sz="1500" dirty="0"/>
              <a:t>(Security)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구조 </a:t>
            </a:r>
            <a:r>
              <a:rPr lang="en-US" altLang="ko-KR" sz="1200" dirty="0"/>
              <a:t>(Security Architecture)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어떠한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도 다른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에 해를 가할 수 있는 동작을 수행할 수 없다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F3F3-9DDD-B034-FE18-4E7CE593D437}"/>
              </a:ext>
            </a:extLst>
          </p:cNvPr>
          <p:cNvSpPr txBox="1"/>
          <p:nvPr/>
        </p:nvSpPr>
        <p:spPr>
          <a:xfrm>
            <a:off x="311150" y="1648123"/>
            <a:ext cx="6565900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체계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Application</a:t>
            </a:r>
            <a:r>
              <a:rPr lang="ko-KR" altLang="en-US" sz="1000" dirty="0"/>
              <a:t>의 권한 관리</a:t>
            </a:r>
            <a:br>
              <a:rPr lang="en-US" altLang="ko-KR" sz="1000" dirty="0"/>
            </a:br>
            <a:r>
              <a:rPr lang="en-US" altLang="ko-KR" sz="1000" dirty="0"/>
              <a:t>- Android</a:t>
            </a:r>
            <a:r>
              <a:rPr lang="ko-KR" altLang="en-US" sz="1000" dirty="0"/>
              <a:t>에 설치된 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일반 사용자 권한으로 실행</a:t>
            </a:r>
            <a:br>
              <a:rPr lang="en-US" altLang="ko-KR" sz="1000" dirty="0"/>
            </a:br>
            <a:r>
              <a:rPr lang="en-US" altLang="ko-KR" sz="1000" dirty="0"/>
              <a:t>  -&gt; OS</a:t>
            </a:r>
            <a:r>
              <a:rPr lang="ko-KR" altLang="en-US" sz="1000" dirty="0"/>
              <a:t> 시스템이나 다른 사용자의 파일에 접근할 수 없음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사용자 데이터에 접근 시 모든 사항을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사양에 명시하고 사용자 동의를 받아야 함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설치 시 자신의 고유한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를 할당 받아 동작</a:t>
            </a:r>
            <a:br>
              <a:rPr lang="en-US" altLang="ko-KR" sz="1000" dirty="0"/>
            </a:br>
            <a:r>
              <a:rPr lang="en-US" altLang="ko-KR" sz="1000" dirty="0"/>
              <a:t>  -&gt; Android package, </a:t>
            </a:r>
            <a:r>
              <a:rPr lang="ko-KR" altLang="en-US" sz="1000" dirty="0"/>
              <a:t>동작하는 </a:t>
            </a:r>
            <a:r>
              <a:rPr lang="en-US" altLang="ko-KR" sz="1000" dirty="0"/>
              <a:t>device</a:t>
            </a:r>
            <a:r>
              <a:rPr lang="ko-KR" altLang="en-US" sz="1000" dirty="0"/>
              <a:t>에 따라서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가 달라짐</a:t>
            </a:r>
            <a:br>
              <a:rPr lang="en-US" altLang="ko-KR" sz="1000" dirty="0"/>
            </a:br>
            <a:r>
              <a:rPr lang="en-US" altLang="ko-KR" sz="1000" dirty="0"/>
              <a:t>      (package</a:t>
            </a:r>
            <a:r>
              <a:rPr lang="ko-KR" altLang="en-US" sz="1000" dirty="0"/>
              <a:t>가 장치에 설치되어 있는 동안에는 변경되지 않음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Application Signing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설치되는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대해 개발자가 서명</a:t>
            </a:r>
            <a:br>
              <a:rPr lang="en-US" altLang="ko-KR" sz="1000" dirty="0"/>
            </a:br>
            <a:r>
              <a:rPr lang="en-US" altLang="ko-KR" sz="1000" dirty="0"/>
              <a:t>- Application</a:t>
            </a:r>
            <a:r>
              <a:rPr lang="ko-KR" altLang="en-US" sz="1000" dirty="0"/>
              <a:t>의 통제권을 개발자가 갖도록 하는 것이 목적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Sandbox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외부로부터 들어온 프로그램이 보호된 영역에서 동작해 시스템이 부정하게 조작되는 것을 막는 보안 형태</a:t>
            </a:r>
            <a:br>
              <a:rPr lang="en-US" altLang="ko-KR" sz="1000" dirty="0"/>
            </a:br>
            <a:r>
              <a:rPr lang="en-US" altLang="ko-KR" sz="1000" dirty="0"/>
              <a:t>- Android application </a:t>
            </a:r>
            <a:r>
              <a:rPr lang="ko-KR" altLang="en-US" sz="1000" dirty="0"/>
              <a:t>은 </a:t>
            </a:r>
            <a:r>
              <a:rPr lang="en-US" altLang="ko-KR" sz="1000" dirty="0"/>
              <a:t>sandbox process </a:t>
            </a:r>
            <a:r>
              <a:rPr lang="ko-KR" altLang="en-US" sz="1000" dirty="0"/>
              <a:t>내부에서 실행되며</a:t>
            </a:r>
            <a:r>
              <a:rPr lang="en-US" altLang="ko-KR" sz="1000" dirty="0"/>
              <a:t>, </a:t>
            </a:r>
            <a:r>
              <a:rPr lang="ko-KR" altLang="en-US" sz="1000" dirty="0"/>
              <a:t>시스템과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접근하는 것을 통제하지만 특정 형태를 갖추어 권한을 요청하는 것은 허용</a:t>
            </a:r>
            <a:br>
              <a:rPr lang="en-US" altLang="ko-KR" sz="1000" dirty="0"/>
            </a:b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56740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설치 시간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이 설치될 때 자동으로 부여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런타임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에서 런타임에 사용자에게 권한을 요청해야 함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EB17D-D7C8-A795-4955-63424667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1600200"/>
            <a:ext cx="1417501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A26B31-3930-E60E-70FF-4B5AEE651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603" r="20637" b="1"/>
          <a:stretch/>
        </p:blipFill>
        <p:spPr>
          <a:xfrm>
            <a:off x="5086480" y="1814183"/>
            <a:ext cx="4118480" cy="4226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EFB5A6-6FD7-8E39-2264-8730BC9DF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20"/>
          <a:stretch/>
        </p:blipFill>
        <p:spPr>
          <a:xfrm>
            <a:off x="151894" y="1814183"/>
            <a:ext cx="4846826" cy="3471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51A906-B14A-9A67-4645-EC3A86EC0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788" y="4199500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5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311467" y="6581001"/>
            <a:ext cx="88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Ch7, 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https://slidesplayer.org/slide/14791131/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https://www.dre.vanderbilt.edu/~schmidt/android/android-4.0/out/target/common/docs/doc-comment-check/guide/topics/resources/index.html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https://developer.android.com/guide/topics/resources/providing-resources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Q. Menu</a:t>
            </a:r>
            <a:r>
              <a:rPr lang="ko-KR" altLang="en-US" sz="1200" dirty="0"/>
              <a:t> 옵션에서 </a:t>
            </a:r>
            <a:r>
              <a:rPr lang="en-US" altLang="ko-KR" sz="1200" dirty="0"/>
              <a:t>icon</a:t>
            </a:r>
            <a:r>
              <a:rPr lang="ko-KR" altLang="en-US" sz="1200" dirty="0"/>
              <a:t>이 보이지 않는 이유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lang="en-US" altLang="ko-KR" sz="1200" dirty="0"/>
              <a:t>API Level</a:t>
            </a:r>
            <a:r>
              <a:rPr lang="ko-KR" altLang="en-US" sz="1200" dirty="0"/>
              <a:t> </a:t>
            </a:r>
            <a:r>
              <a:rPr lang="en-US" altLang="ko-KR" sz="1200" dirty="0"/>
              <a:t>11</a:t>
            </a:r>
            <a:r>
              <a:rPr lang="ko-KR" altLang="en-US" sz="1200" dirty="0"/>
              <a:t> 이후로 옵션 메뉴에서는 보이지 않도록 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96" y="1665746"/>
            <a:ext cx="1911117" cy="33975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06" y="1665746"/>
            <a:ext cx="4595071" cy="27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6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View</a:t>
            </a:r>
            <a:r>
              <a:rPr lang="ko-KR" altLang="en-US" sz="1000" dirty="0">
                <a:solidFill>
                  <a:srgbClr val="FF0000"/>
                </a:solidFill>
              </a:rPr>
              <a:t>의 동작과 모양을 사용자가 정의</a:t>
            </a:r>
            <a:r>
              <a:rPr lang="ko-KR" altLang="en-US" sz="1000" dirty="0"/>
              <a:t>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8" y="3776701"/>
            <a:ext cx="5180168" cy="158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Android</a:t>
            </a:r>
            <a:r>
              <a:rPr lang="ko-KR" altLang="en-US" sz="1000" dirty="0"/>
              <a:t>에서의 그림 그리기에 필요한 </a:t>
            </a:r>
            <a:r>
              <a:rPr lang="en-US" altLang="ko-KR" sz="1000" dirty="0"/>
              <a:t>Class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Canvas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도형</a:t>
            </a:r>
            <a:r>
              <a:rPr lang="en-US" altLang="ko-KR" sz="900" dirty="0"/>
              <a:t>, </a:t>
            </a:r>
            <a:r>
              <a:rPr lang="ko-KR" altLang="en-US" sz="900" dirty="0"/>
              <a:t>이미지</a:t>
            </a:r>
            <a:r>
              <a:rPr lang="en-US" altLang="ko-KR" sz="900" dirty="0"/>
              <a:t>, </a:t>
            </a:r>
            <a:r>
              <a:rPr lang="ko-KR" altLang="en-US" sz="900" dirty="0"/>
              <a:t>텍스트 들을 그리는 다양한 </a:t>
            </a:r>
            <a:r>
              <a:rPr lang="en-US" altLang="ko-KR" sz="900" dirty="0"/>
              <a:t>method </a:t>
            </a:r>
            <a:r>
              <a:rPr lang="ko-KR" altLang="en-US" sz="900" dirty="0"/>
              <a:t>들을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무엇을 그릴 것인가를 결정</a:t>
            </a:r>
            <a:endParaRPr lang="en-US" altLang="ko-KR" sz="9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Paint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색상</a:t>
            </a:r>
            <a:r>
              <a:rPr lang="en-US" altLang="ko-KR" sz="900" dirty="0"/>
              <a:t>, </a:t>
            </a:r>
            <a:r>
              <a:rPr lang="ko-KR" altLang="en-US" sz="900" dirty="0"/>
              <a:t>선의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채우기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폰트</a:t>
            </a:r>
            <a:r>
              <a:rPr lang="en-US" altLang="ko-KR" sz="900" dirty="0"/>
              <a:t>, </a:t>
            </a:r>
            <a:r>
              <a:rPr lang="ko-KR" altLang="en-US" sz="900" dirty="0" err="1"/>
              <a:t>안티엘리어싱</a:t>
            </a:r>
            <a:r>
              <a:rPr lang="ko-KR" altLang="en-US" sz="900" dirty="0"/>
              <a:t> 여부 등과 같은 그리기 속성을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어떻게 그릴 것인가를 결정</a:t>
            </a:r>
            <a:endParaRPr lang="en-US" altLang="ko-KR" sz="9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48B6AD-3E91-C2F3-5467-B6AF0F7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67" y="896701"/>
            <a:ext cx="2601184" cy="2883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4105E5-81CA-50B9-ADEB-876E4DCC5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391" y="3897543"/>
            <a:ext cx="1620000" cy="28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1A918A-9783-AD3D-ACD1-A81845EAE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77" y="3894094"/>
            <a:ext cx="4449875" cy="2883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303CA6-45FB-E37E-C4AE-3640E19A437A}"/>
              </a:ext>
            </a:extLst>
          </p:cNvPr>
          <p:cNvSpPr txBox="1"/>
          <p:nvPr/>
        </p:nvSpPr>
        <p:spPr>
          <a:xfrm>
            <a:off x="413609" y="1559949"/>
            <a:ext cx="5180168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View Class</a:t>
            </a:r>
            <a:r>
              <a:rPr lang="ko-KR" altLang="en-US" sz="1200" dirty="0"/>
              <a:t>의 주요한 </a:t>
            </a:r>
            <a:r>
              <a:rPr lang="en-US" altLang="ko-KR" sz="1200" dirty="0"/>
              <a:t>overriding method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onDraw( ) : </a:t>
            </a:r>
            <a:r>
              <a:rPr lang="ko-KR" altLang="en-US" sz="1000" dirty="0">
                <a:solidFill>
                  <a:srgbClr val="FF0000"/>
                </a:solidFill>
              </a:rPr>
              <a:t>그림을 그리기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onTouchEvent( ) : </a:t>
            </a:r>
            <a:r>
              <a:rPr lang="ko-KR" altLang="en-US" sz="1000" dirty="0">
                <a:solidFill>
                  <a:srgbClr val="FF0000"/>
                </a:solidFill>
              </a:rPr>
              <a:t>터치 이벤트 처리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B93CC43-AD25-217A-123F-CD1248E4A212}"/>
              </a:ext>
            </a:extLst>
          </p:cNvPr>
          <p:cNvCxnSpPr>
            <a:cxnSpLocks/>
          </p:cNvCxnSpPr>
          <p:nvPr/>
        </p:nvCxnSpPr>
        <p:spPr>
          <a:xfrm flipV="1">
            <a:off x="9917906" y="1168407"/>
            <a:ext cx="352425" cy="886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EC71AD-5CDA-FFAD-12E7-18ACBB73D38A}"/>
              </a:ext>
            </a:extLst>
          </p:cNvPr>
          <p:cNvCxnSpPr>
            <a:cxnSpLocks/>
          </p:cNvCxnSpPr>
          <p:nvPr/>
        </p:nvCxnSpPr>
        <p:spPr>
          <a:xfrm flipV="1">
            <a:off x="9848850" y="1978819"/>
            <a:ext cx="457200" cy="223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D0C130-23CE-52C5-FC1E-83D7F1BFAA84}"/>
              </a:ext>
            </a:extLst>
          </p:cNvPr>
          <p:cNvCxnSpPr>
            <a:cxnSpLocks/>
          </p:cNvCxnSpPr>
          <p:nvPr/>
        </p:nvCxnSpPr>
        <p:spPr>
          <a:xfrm>
            <a:off x="9527790" y="2276475"/>
            <a:ext cx="849698" cy="309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2A5A1FD-CA6A-AF2C-5E6B-DFB92414D14D}"/>
              </a:ext>
            </a:extLst>
          </p:cNvPr>
          <p:cNvCxnSpPr>
            <a:cxnSpLocks/>
          </p:cNvCxnSpPr>
          <p:nvPr/>
        </p:nvCxnSpPr>
        <p:spPr>
          <a:xfrm flipV="1">
            <a:off x="9796463" y="2276475"/>
            <a:ext cx="509587" cy="195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098F3B-CEAD-4FC5-ABAE-0852C6B1AEFD}"/>
              </a:ext>
            </a:extLst>
          </p:cNvPr>
          <p:cNvCxnSpPr/>
          <p:nvPr/>
        </p:nvCxnSpPr>
        <p:spPr>
          <a:xfrm>
            <a:off x="7620000" y="2128838"/>
            <a:ext cx="229790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912E86-5040-5239-ED44-B5B1A9C22FB5}"/>
              </a:ext>
            </a:extLst>
          </p:cNvPr>
          <p:cNvCxnSpPr>
            <a:cxnSpLocks/>
          </p:cNvCxnSpPr>
          <p:nvPr/>
        </p:nvCxnSpPr>
        <p:spPr>
          <a:xfrm>
            <a:off x="7620000" y="2231232"/>
            <a:ext cx="222885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06B6280-E3C8-2E10-ABBF-3FCDA7C5831D}"/>
              </a:ext>
            </a:extLst>
          </p:cNvPr>
          <p:cNvCxnSpPr>
            <a:cxnSpLocks/>
          </p:cNvCxnSpPr>
          <p:nvPr/>
        </p:nvCxnSpPr>
        <p:spPr>
          <a:xfrm>
            <a:off x="7620000" y="2326481"/>
            <a:ext cx="1888331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8E17FB2-A0B6-43E4-94A0-2D46229133D8}"/>
              </a:ext>
            </a:extLst>
          </p:cNvPr>
          <p:cNvCxnSpPr>
            <a:cxnSpLocks/>
          </p:cNvCxnSpPr>
          <p:nvPr/>
        </p:nvCxnSpPr>
        <p:spPr>
          <a:xfrm>
            <a:off x="7620000" y="2514600"/>
            <a:ext cx="2176463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76E86D-CF57-B436-A3BD-10B2443D9E79}"/>
              </a:ext>
            </a:extLst>
          </p:cNvPr>
          <p:cNvSpPr/>
          <p:nvPr/>
        </p:nvSpPr>
        <p:spPr>
          <a:xfrm>
            <a:off x="7609250" y="3382406"/>
            <a:ext cx="1426798" cy="1783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13441F1-22CD-EEB8-25C6-8BE55A3E27C6}"/>
              </a:ext>
            </a:extLst>
          </p:cNvPr>
          <p:cNvCxnSpPr>
            <a:cxnSpLocks/>
          </p:cNvCxnSpPr>
          <p:nvPr/>
        </p:nvCxnSpPr>
        <p:spPr>
          <a:xfrm flipV="1">
            <a:off x="9136856" y="4476986"/>
            <a:ext cx="1083469" cy="52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2AB8B3-6B88-EB87-929E-4E098C613AF3}"/>
              </a:ext>
            </a:extLst>
          </p:cNvPr>
          <p:cNvCxnSpPr>
            <a:cxnSpLocks/>
          </p:cNvCxnSpPr>
          <p:nvPr/>
        </p:nvCxnSpPr>
        <p:spPr>
          <a:xfrm>
            <a:off x="5861050" y="5048861"/>
            <a:ext cx="327580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55A8DFC-1E5D-0977-0A48-6C799E898642}"/>
              </a:ext>
            </a:extLst>
          </p:cNvPr>
          <p:cNvCxnSpPr>
            <a:cxnSpLocks/>
          </p:cNvCxnSpPr>
          <p:nvPr/>
        </p:nvCxnSpPr>
        <p:spPr>
          <a:xfrm flipV="1">
            <a:off x="8494313" y="4762924"/>
            <a:ext cx="2474078" cy="350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D64DD9B-2993-FBCA-65CB-4B46DAA542EA}"/>
              </a:ext>
            </a:extLst>
          </p:cNvPr>
          <p:cNvCxnSpPr>
            <a:cxnSpLocks/>
          </p:cNvCxnSpPr>
          <p:nvPr/>
        </p:nvCxnSpPr>
        <p:spPr>
          <a:xfrm>
            <a:off x="5861050" y="5153249"/>
            <a:ext cx="260985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27E2E2-8E57-05CD-E18E-4E9439983117}"/>
              </a:ext>
            </a:extLst>
          </p:cNvPr>
          <p:cNvCxnSpPr>
            <a:cxnSpLocks/>
          </p:cNvCxnSpPr>
          <p:nvPr/>
        </p:nvCxnSpPr>
        <p:spPr>
          <a:xfrm flipV="1">
            <a:off x="5861050" y="5338994"/>
            <a:ext cx="4182602" cy="223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6FDAB80-1BC6-EA2B-444D-0158323EDD21}"/>
              </a:ext>
            </a:extLst>
          </p:cNvPr>
          <p:cNvCxnSpPr>
            <a:cxnSpLocks/>
          </p:cNvCxnSpPr>
          <p:nvPr/>
        </p:nvCxnSpPr>
        <p:spPr>
          <a:xfrm>
            <a:off x="5861050" y="5722140"/>
            <a:ext cx="104140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F03BE6-3E6F-EC9F-4CE8-29E241935749}"/>
              </a:ext>
            </a:extLst>
          </p:cNvPr>
          <p:cNvCxnSpPr>
            <a:cxnSpLocks/>
          </p:cNvCxnSpPr>
          <p:nvPr/>
        </p:nvCxnSpPr>
        <p:spPr>
          <a:xfrm>
            <a:off x="6902450" y="5689593"/>
            <a:ext cx="3317875" cy="356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D773A55-4E4E-C331-5182-C171CE7EEA84}"/>
              </a:ext>
            </a:extLst>
          </p:cNvPr>
          <p:cNvCxnSpPr>
            <a:cxnSpLocks/>
          </p:cNvCxnSpPr>
          <p:nvPr/>
        </p:nvCxnSpPr>
        <p:spPr>
          <a:xfrm flipV="1">
            <a:off x="10043652" y="5185435"/>
            <a:ext cx="143336" cy="113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319E0E0-1190-3865-B423-73C8C2261566}"/>
              </a:ext>
            </a:extLst>
          </p:cNvPr>
          <p:cNvCxnSpPr>
            <a:cxnSpLocks/>
          </p:cNvCxnSpPr>
          <p:nvPr/>
        </p:nvCxnSpPr>
        <p:spPr>
          <a:xfrm flipV="1">
            <a:off x="9289256" y="4629386"/>
            <a:ext cx="1083469" cy="52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962318"/>
            <a:ext cx="4438651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CustomView</a:t>
            </a:r>
            <a:r>
              <a:rPr lang="ko-KR" altLang="en-US" sz="1200" dirty="0"/>
              <a:t>를 </a:t>
            </a:r>
            <a:r>
              <a:rPr lang="en-US" altLang="ko-KR" sz="1200" dirty="0"/>
              <a:t>XML </a:t>
            </a:r>
            <a:r>
              <a:rPr lang="ko-KR" altLang="en-US" sz="1200" dirty="0"/>
              <a:t>파일에서 참조하는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CustomView</a:t>
            </a:r>
            <a:r>
              <a:rPr lang="en-US" altLang="ko-KR" sz="1000" dirty="0"/>
              <a:t>(Context </a:t>
            </a:r>
            <a:r>
              <a:rPr lang="en-US" altLang="ko-KR" sz="1000" dirty="0" err="1"/>
              <a:t>context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AttributeSet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attrs</a:t>
            </a:r>
            <a:r>
              <a:rPr lang="en-US" altLang="ko-KR" sz="1000" dirty="0"/>
              <a:t>) method </a:t>
            </a:r>
            <a:r>
              <a:rPr lang="ko-KR" altLang="en-US" sz="1000" dirty="0"/>
              <a:t>필수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를 상속받은 </a:t>
            </a:r>
            <a:r>
              <a:rPr lang="en-US" altLang="ko-KR" sz="1000" dirty="0" err="1"/>
              <a:t>CustomView</a:t>
            </a:r>
            <a:r>
              <a:rPr lang="en-US" altLang="ko-KR" sz="1000" dirty="0"/>
              <a:t> class</a:t>
            </a:r>
            <a:r>
              <a:rPr lang="ko-KR" altLang="en-US" sz="1000" dirty="0"/>
              <a:t>를 만들어 </a:t>
            </a:r>
            <a:r>
              <a:rPr lang="en-US" altLang="ko-KR" sz="1000" dirty="0"/>
              <a:t>XML</a:t>
            </a:r>
            <a:r>
              <a:rPr lang="ko-KR" altLang="en-US" sz="1000" dirty="0"/>
              <a:t>에서 정의</a:t>
            </a:r>
            <a:r>
              <a:rPr lang="en-US" altLang="ko-KR" sz="1000" dirty="0"/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F09E38-DC04-394E-59E0-2364BB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07" y="4136822"/>
            <a:ext cx="5144541" cy="193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CC6C7E-CD6F-34D5-8877-E1F83A9E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07" y="896701"/>
            <a:ext cx="5144541" cy="27364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4980350" y="2247544"/>
            <a:ext cx="2366600" cy="4639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107350" y="5089276"/>
            <a:ext cx="3020650" cy="5812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7346950" y="211822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4804707" y="1450519"/>
            <a:ext cx="5144540" cy="20546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</p:cNvCxnSpPr>
          <p:nvPr/>
        </p:nvCxnSpPr>
        <p:spPr>
          <a:xfrm flipV="1">
            <a:off x="7823200" y="3505199"/>
            <a:ext cx="546100" cy="1584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9949247" y="2336701"/>
            <a:ext cx="209144" cy="14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그리기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0" y="6506494"/>
            <a:ext cx="4145692" cy="3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AntiAliasing</a:t>
            </a:r>
          </a:p>
          <a:p>
            <a:pPr>
              <a:lnSpc>
                <a:spcPct val="150000"/>
              </a:lnSpc>
            </a:pPr>
            <a:r>
              <a:rPr lang="en-US" altLang="ko-KR" sz="600" dirty="0"/>
              <a:t>- </a:t>
            </a:r>
            <a:r>
              <a:rPr lang="ko-KR" altLang="en-US" sz="600" dirty="0"/>
              <a:t>도형의 경계부분을 더 매끄럽게 그려지도록 하는 기술</a:t>
            </a:r>
            <a:endParaRPr lang="en-US" altLang="ko-KR" sz="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55D80-D805-B0F3-1BA2-83A3FE85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437" y="868400"/>
            <a:ext cx="3103226" cy="5816600"/>
          </a:xfrm>
          <a:prstGeom prst="rect">
            <a:avLst/>
          </a:prstGeom>
        </p:spPr>
      </p:pic>
      <p:pic>
        <p:nvPicPr>
          <p:cNvPr id="8" name="Screen_recording_20240518_160726">
            <a:hlinkClick r:id="" action="ppaction://media"/>
            <a:extLst>
              <a:ext uri="{FF2B5EF4-FFF2-40B4-BE49-F238E27FC236}">
                <a16:creationId xmlns:a16="http://schemas.microsoft.com/office/drawing/2014/main" id="{0865AEE7-6282-193A-804C-85EBF0C09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7774" y="868399"/>
            <a:ext cx="3103226" cy="55168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B500AF-3CE2-646C-E0D0-7DD1079BBE53}"/>
              </a:ext>
            </a:extLst>
          </p:cNvPr>
          <p:cNvSpPr/>
          <p:nvPr/>
        </p:nvSpPr>
        <p:spPr>
          <a:xfrm>
            <a:off x="5803820" y="4524126"/>
            <a:ext cx="1047830" cy="90512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AEBB8-C9DB-B4DF-68E3-ABB75FCEC8BC}"/>
              </a:ext>
            </a:extLst>
          </p:cNvPr>
          <p:cNvSpPr/>
          <p:nvPr/>
        </p:nvSpPr>
        <p:spPr>
          <a:xfrm>
            <a:off x="5788930" y="2582474"/>
            <a:ext cx="1513570" cy="4655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C3D15D-7E43-F116-4DA1-0572EFE86D71}"/>
              </a:ext>
            </a:extLst>
          </p:cNvPr>
          <p:cNvSpPr/>
          <p:nvPr/>
        </p:nvSpPr>
        <p:spPr>
          <a:xfrm>
            <a:off x="5788930" y="3144581"/>
            <a:ext cx="2586720" cy="6868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6688-2A7F-646D-62D8-DB32EC57B4F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302500" y="1314450"/>
            <a:ext cx="2422525" cy="1500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D3B222-F379-63DA-408D-9101791DB290}"/>
              </a:ext>
            </a:extLst>
          </p:cNvPr>
          <p:cNvCxnSpPr>
            <a:cxnSpLocks/>
          </p:cNvCxnSpPr>
          <p:nvPr/>
        </p:nvCxnSpPr>
        <p:spPr>
          <a:xfrm>
            <a:off x="5788930" y="5544161"/>
            <a:ext cx="61187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A45016-ADC9-A081-1146-B0093EDCCEAF}"/>
              </a:ext>
            </a:extLst>
          </p:cNvPr>
          <p:cNvCxnSpPr>
            <a:cxnSpLocks/>
          </p:cNvCxnSpPr>
          <p:nvPr/>
        </p:nvCxnSpPr>
        <p:spPr>
          <a:xfrm>
            <a:off x="5803820" y="4401161"/>
            <a:ext cx="1647111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469962C-0873-BCB4-0547-0B576A118A53}"/>
              </a:ext>
            </a:extLst>
          </p:cNvPr>
          <p:cNvCxnSpPr>
            <a:cxnSpLocks/>
          </p:cNvCxnSpPr>
          <p:nvPr/>
        </p:nvCxnSpPr>
        <p:spPr>
          <a:xfrm>
            <a:off x="5803820" y="4505936"/>
            <a:ext cx="2778843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037899-FE44-0A08-A9E4-634545CB1506}"/>
              </a:ext>
            </a:extLst>
          </p:cNvPr>
          <p:cNvSpPr txBox="1"/>
          <p:nvPr/>
        </p:nvSpPr>
        <p:spPr>
          <a:xfrm>
            <a:off x="1933820" y="3514061"/>
            <a:ext cx="3420506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drawArc</a:t>
            </a:r>
            <a:r>
              <a:rPr lang="en-US" altLang="ko-KR" sz="800" dirty="0"/>
              <a:t>: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Invalidate: </a:t>
            </a:r>
          </a:p>
        </p:txBody>
      </p:sp>
    </p:spTree>
    <p:extLst>
      <p:ext uri="{BB962C8B-B14F-4D97-AF65-F5344CB8AC3E}">
        <p14:creationId xmlns:p14="http://schemas.microsoft.com/office/powerpoint/2010/main" val="31510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onKeyDown</a:t>
            </a:r>
            <a:r>
              <a:rPr lang="en-US" altLang="ko-KR" sz="1000" dirty="0"/>
              <a:t>(int,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onKeyUp</a:t>
            </a:r>
            <a:r>
              <a:rPr lang="en-US" altLang="ko-KR" sz="1000" dirty="0"/>
              <a:t>(int,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onTrackballEvent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onTouchEvent(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onFocusChanged</a:t>
            </a:r>
            <a:r>
              <a:rPr lang="en-US" altLang="ko-KR" sz="1000" dirty="0"/>
              <a:t>(Boolean, int,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61123" y="239692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530350" y="3842965"/>
            <a:ext cx="2765897" cy="2734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476913" y="1920944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onKeyDown</a:t>
            </a:r>
            <a:r>
              <a:rPr lang="en-US" altLang="ko-KR" sz="1000" dirty="0"/>
              <a:t>(int,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onKeyUp</a:t>
            </a:r>
            <a:r>
              <a:rPr lang="en-US" altLang="ko-KR" sz="1000" dirty="0"/>
              <a:t>(int,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onTrackballEvent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onTouchEvent(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onFocusChanged</a:t>
            </a:r>
            <a:r>
              <a:rPr lang="en-US" altLang="ko-KR" sz="1000" dirty="0"/>
              <a:t>(Boolean, int,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61123" y="239692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CD4BBA-8659-2500-15B0-B5F49F02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225" y="1379000"/>
            <a:ext cx="2974526" cy="51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 터치 이벤트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ACTION_DOWN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ACTION_POINTER_DOWN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ACTION_MOVE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ACTION_POINTER_UP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EE520-3C28-3FF6-60C6-6BF12009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143" y="1383529"/>
            <a:ext cx="3709883" cy="519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5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7098</TotalTime>
  <Words>1192</Words>
  <Application>Microsoft Office PowerPoint</Application>
  <PresentationFormat>와이드스크린</PresentationFormat>
  <Paragraphs>226</Paragraphs>
  <Slides>22</Slides>
  <Notes>21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157</cp:revision>
  <dcterms:created xsi:type="dcterms:W3CDTF">2024-04-09T08:20:40Z</dcterms:created>
  <dcterms:modified xsi:type="dcterms:W3CDTF">2024-05-20T23:03:49Z</dcterms:modified>
</cp:coreProperties>
</file>